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6" r:id="rId3"/>
    <p:sldId id="296" r:id="rId4"/>
    <p:sldId id="257" r:id="rId5"/>
    <p:sldId id="273" r:id="rId6"/>
    <p:sldId id="276" r:id="rId7"/>
    <p:sldId id="277" r:id="rId8"/>
    <p:sldId id="278" r:id="rId9"/>
    <p:sldId id="279" r:id="rId10"/>
    <p:sldId id="280" r:id="rId11"/>
    <p:sldId id="285" r:id="rId12"/>
    <p:sldId id="289" r:id="rId13"/>
    <p:sldId id="291" r:id="rId14"/>
    <p:sldId id="293" r:id="rId15"/>
    <p:sldId id="297" r:id="rId16"/>
    <p:sldId id="307" r:id="rId17"/>
    <p:sldId id="308" r:id="rId18"/>
    <p:sldId id="309" r:id="rId19"/>
    <p:sldId id="310" r:id="rId20"/>
    <p:sldId id="302" r:id="rId21"/>
    <p:sldId id="29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3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FEEF8-7C17-4144-9274-2B63A27849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79A901-8D58-41E7-801E-62A1D1DB1A44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Причины конфликта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9E554-544E-4565-9C8D-E932683E27D7}" type="parTrans" cxnId="{8DEB8853-1CD1-4797-8215-63486591C03E}">
      <dgm:prSet/>
      <dgm:spPr/>
      <dgm:t>
        <a:bodyPr/>
        <a:lstStyle/>
        <a:p>
          <a:endParaRPr lang="ru-RU"/>
        </a:p>
      </dgm:t>
    </dgm:pt>
    <dgm:pt modelId="{A2F6CBB8-AB09-41C8-9C20-1B9379103CD7}" type="sibTrans" cxnId="{8DEB8853-1CD1-4797-8215-63486591C03E}">
      <dgm:prSet/>
      <dgm:spPr/>
      <dgm:t>
        <a:bodyPr/>
        <a:lstStyle/>
        <a:p>
          <a:endParaRPr lang="ru-RU"/>
        </a:p>
      </dgm:t>
    </dgm:pt>
    <dgm:pt modelId="{077AF07B-6BB0-4FB4-AD7E-BDCF9C772AF7}" type="pres">
      <dgm:prSet presAssocID="{E2EFEEF8-7C17-4144-9274-2B63A2784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F86CD8-1552-4CF1-9842-DFA1C2D8F572}" type="pres">
      <dgm:prSet presAssocID="{5D79A901-8D58-41E7-801E-62A1D1DB1A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9DB6D5-D4FD-471E-9598-050C51AAC5E6}" type="presOf" srcId="{5D79A901-8D58-41E7-801E-62A1D1DB1A44}" destId="{7CF86CD8-1552-4CF1-9842-DFA1C2D8F572}" srcOrd="0" destOrd="0" presId="urn:microsoft.com/office/officeart/2005/8/layout/vList2"/>
    <dgm:cxn modelId="{2882D1A2-7A21-469A-876A-EFA3DBD2F6CE}" type="presOf" srcId="{E2EFEEF8-7C17-4144-9274-2B63A278497D}" destId="{077AF07B-6BB0-4FB4-AD7E-BDCF9C772AF7}" srcOrd="0" destOrd="0" presId="urn:microsoft.com/office/officeart/2005/8/layout/vList2"/>
    <dgm:cxn modelId="{8DEB8853-1CD1-4797-8215-63486591C03E}" srcId="{E2EFEEF8-7C17-4144-9274-2B63A278497D}" destId="{5D79A901-8D58-41E7-801E-62A1D1DB1A44}" srcOrd="0" destOrd="0" parTransId="{B119E554-544E-4565-9C8D-E932683E27D7}" sibTransId="{A2F6CBB8-AB09-41C8-9C20-1B9379103CD7}"/>
    <dgm:cxn modelId="{32ACDD99-8DC7-44B8-8FBB-07CFD50CCCBD}" type="presParOf" srcId="{077AF07B-6BB0-4FB4-AD7E-BDCF9C772AF7}" destId="{7CF86CD8-1552-4CF1-9842-DFA1C2D8F5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CE6F2-DFF4-42D7-BDCD-309FC9C1850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199F91-215C-4C19-986E-F1B74DEA4198}">
      <dgm:prSet/>
      <dgm:spPr/>
      <dgm:t>
        <a:bodyPr/>
        <a:lstStyle/>
        <a:p>
          <a:pPr rtl="0"/>
          <a:r>
            <a:rPr lang="ru-RU" b="1" dirty="0" smtClean="0"/>
            <a:t>Организатор </a:t>
          </a:r>
          <a:endParaRPr lang="ru-RU" dirty="0"/>
        </a:p>
      </dgm:t>
    </dgm:pt>
    <dgm:pt modelId="{24689A54-886D-4D88-A691-9669734C8007}" type="parTrans" cxnId="{C0313815-3415-41E6-B938-B27CCA0225A3}">
      <dgm:prSet/>
      <dgm:spPr/>
      <dgm:t>
        <a:bodyPr/>
        <a:lstStyle/>
        <a:p>
          <a:endParaRPr lang="ru-RU"/>
        </a:p>
      </dgm:t>
    </dgm:pt>
    <dgm:pt modelId="{A26BF6E9-9F1E-4ACC-A4DC-4F905A1AEF13}" type="sibTrans" cxnId="{C0313815-3415-41E6-B938-B27CCA0225A3}">
      <dgm:prSet/>
      <dgm:spPr/>
      <dgm:t>
        <a:bodyPr/>
        <a:lstStyle/>
        <a:p>
          <a:endParaRPr lang="ru-RU"/>
        </a:p>
      </dgm:t>
    </dgm:pt>
    <dgm:pt modelId="{351B84DB-DDE8-445C-B6C7-C02F27CC3DE7}">
      <dgm:prSet/>
      <dgm:spPr/>
      <dgm:t>
        <a:bodyPr/>
        <a:lstStyle/>
        <a:p>
          <a:pPr rtl="0"/>
          <a:r>
            <a:rPr lang="ru-RU" b="1" dirty="0" smtClean="0"/>
            <a:t>Подстрекатель</a:t>
          </a:r>
          <a:endParaRPr lang="ru-RU" dirty="0"/>
        </a:p>
      </dgm:t>
    </dgm:pt>
    <dgm:pt modelId="{6EE19C61-FAF3-4BE8-9849-C2BCFBCF4701}" type="parTrans" cxnId="{14E98DAA-9DAD-42CD-9E17-2ADF56F04074}">
      <dgm:prSet/>
      <dgm:spPr/>
      <dgm:t>
        <a:bodyPr/>
        <a:lstStyle/>
        <a:p>
          <a:endParaRPr lang="ru-RU"/>
        </a:p>
      </dgm:t>
    </dgm:pt>
    <dgm:pt modelId="{E32ACE38-7ED2-4E7D-AA09-072B0EC58FD0}" type="sibTrans" cxnId="{14E98DAA-9DAD-42CD-9E17-2ADF56F04074}">
      <dgm:prSet/>
      <dgm:spPr/>
      <dgm:t>
        <a:bodyPr/>
        <a:lstStyle/>
        <a:p>
          <a:endParaRPr lang="ru-RU"/>
        </a:p>
      </dgm:t>
    </dgm:pt>
    <dgm:pt modelId="{EC13FB74-F079-444B-8289-C1B34E5B4E15}">
      <dgm:prSet/>
      <dgm:spPr/>
      <dgm:t>
        <a:bodyPr/>
        <a:lstStyle/>
        <a:p>
          <a:pPr rtl="0"/>
          <a:r>
            <a:rPr lang="ru-RU" b="1" dirty="0" smtClean="0"/>
            <a:t>Пособник</a:t>
          </a:r>
          <a:r>
            <a:rPr lang="ru-RU" dirty="0" smtClean="0"/>
            <a:t> </a:t>
          </a:r>
          <a:endParaRPr lang="ru-RU" dirty="0"/>
        </a:p>
      </dgm:t>
    </dgm:pt>
    <dgm:pt modelId="{24AB3309-FE0E-40A8-9FB9-FDDF624B22CA}" type="parTrans" cxnId="{5C8AB1CC-90CA-46D8-AEE9-036A81D82218}">
      <dgm:prSet/>
      <dgm:spPr/>
      <dgm:t>
        <a:bodyPr/>
        <a:lstStyle/>
        <a:p>
          <a:endParaRPr lang="ru-RU"/>
        </a:p>
      </dgm:t>
    </dgm:pt>
    <dgm:pt modelId="{B272A4B2-3BBB-4E8C-9597-3CF4F515D55C}" type="sibTrans" cxnId="{5C8AB1CC-90CA-46D8-AEE9-036A81D82218}">
      <dgm:prSet/>
      <dgm:spPr/>
      <dgm:t>
        <a:bodyPr/>
        <a:lstStyle/>
        <a:p>
          <a:endParaRPr lang="ru-RU"/>
        </a:p>
      </dgm:t>
    </dgm:pt>
    <dgm:pt modelId="{0FCD8F4A-93DF-4CEE-BE1C-C379D9313E2C}">
      <dgm:prSet/>
      <dgm:spPr/>
      <dgm:t>
        <a:bodyPr/>
        <a:lstStyle/>
        <a:p>
          <a:pPr rtl="0"/>
          <a:r>
            <a:rPr lang="ru-RU" b="1" dirty="0" smtClean="0"/>
            <a:t>Посредник</a:t>
          </a:r>
          <a:endParaRPr lang="ru-RU" dirty="0"/>
        </a:p>
      </dgm:t>
    </dgm:pt>
    <dgm:pt modelId="{3B667331-C781-49D5-BA28-5E2BE782D750}" type="parTrans" cxnId="{D18EB9B1-10F7-4A71-8A2A-CAC3FFD8D38A}">
      <dgm:prSet/>
      <dgm:spPr/>
      <dgm:t>
        <a:bodyPr/>
        <a:lstStyle/>
        <a:p>
          <a:endParaRPr lang="ru-RU"/>
        </a:p>
      </dgm:t>
    </dgm:pt>
    <dgm:pt modelId="{8720613A-0236-4291-B8F6-0F5B2E47C6CD}" type="sibTrans" cxnId="{D18EB9B1-10F7-4A71-8A2A-CAC3FFD8D38A}">
      <dgm:prSet/>
      <dgm:spPr/>
      <dgm:t>
        <a:bodyPr/>
        <a:lstStyle/>
        <a:p>
          <a:endParaRPr lang="ru-RU"/>
        </a:p>
      </dgm:t>
    </dgm:pt>
    <dgm:pt modelId="{14210C99-C09E-4125-9BE6-B301AB9B43F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лицо (группа), планирующее конфликт, намечающее его развитие, </a:t>
          </a:r>
          <a:r>
            <a:rPr lang="ru-RU" sz="1800" spc="-30" baseline="0" dirty="0" smtClean="0"/>
            <a:t>предусматривающее</a:t>
          </a:r>
          <a:r>
            <a:rPr lang="ru-RU" sz="1800" dirty="0" smtClean="0"/>
            <a:t> различные пути развития конфликта. Организатором может быть явная </a:t>
          </a:r>
          <a:r>
            <a:rPr lang="ru-RU" sz="1800" b="0" dirty="0" smtClean="0"/>
            <a:t>или «теневая» </a:t>
          </a:r>
          <a:r>
            <a:rPr lang="ru-RU" sz="1800" dirty="0" smtClean="0"/>
            <a:t>фигура</a:t>
          </a:r>
        </a:p>
        <a:p>
          <a:pPr marL="57150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82718C6D-A6F1-4A69-8075-635F55E05378}" type="parTrans" cxnId="{A2068F29-B342-4F41-80F0-D892E625C4C2}">
      <dgm:prSet/>
      <dgm:spPr/>
      <dgm:t>
        <a:bodyPr/>
        <a:lstStyle/>
        <a:p>
          <a:endParaRPr lang="ru-RU"/>
        </a:p>
      </dgm:t>
    </dgm:pt>
    <dgm:pt modelId="{058881E4-6511-4D6B-A44C-16675F4A305D}" type="sibTrans" cxnId="{A2068F29-B342-4F41-80F0-D892E625C4C2}">
      <dgm:prSet/>
      <dgm:spPr/>
      <dgm:t>
        <a:bodyPr/>
        <a:lstStyle/>
        <a:p>
          <a:endParaRPr lang="ru-RU"/>
        </a:p>
      </dgm:t>
    </dgm:pt>
    <dgm:pt modelId="{D9ED2EC2-91FB-4C63-BF61-B062CCE37287}">
      <dgm:prSet custT="1"/>
      <dgm:spPr/>
      <dgm:t>
        <a:bodyPr/>
        <a:lstStyle/>
        <a:p>
          <a:r>
            <a:rPr lang="ru-RU" sz="2000" dirty="0" smtClean="0"/>
            <a:t>лицо, организация или государство, подталкивающее другого участника к конфликту</a:t>
          </a:r>
          <a:endParaRPr lang="ru-RU" sz="2000" dirty="0"/>
        </a:p>
      </dgm:t>
    </dgm:pt>
    <dgm:pt modelId="{1725FF90-B09F-4210-A3CC-C5B0CC64DE16}" type="parTrans" cxnId="{2862CEF6-6153-44E2-A7AB-F5F522607B96}">
      <dgm:prSet/>
      <dgm:spPr/>
      <dgm:t>
        <a:bodyPr/>
        <a:lstStyle/>
        <a:p>
          <a:endParaRPr lang="ru-RU"/>
        </a:p>
      </dgm:t>
    </dgm:pt>
    <dgm:pt modelId="{64734361-3FC5-4A2A-9287-20666E6853B5}" type="sibTrans" cxnId="{2862CEF6-6153-44E2-A7AB-F5F522607B96}">
      <dgm:prSet/>
      <dgm:spPr/>
      <dgm:t>
        <a:bodyPr/>
        <a:lstStyle/>
        <a:p>
          <a:endParaRPr lang="ru-RU"/>
        </a:p>
      </dgm:t>
    </dgm:pt>
    <dgm:pt modelId="{ECE0E291-C23F-4A2C-808D-E8CE077E3D67}">
      <dgm:prSet custT="1"/>
      <dgm:spPr/>
      <dgm:t>
        <a:bodyPr/>
        <a:lstStyle/>
        <a:p>
          <a:r>
            <a:rPr lang="ru-RU" sz="2000" dirty="0" smtClean="0"/>
            <a:t>лицо, содействующее конфликту советами, технической помощью и другими способами</a:t>
          </a:r>
          <a:endParaRPr lang="ru-RU" sz="2000" dirty="0"/>
        </a:p>
      </dgm:t>
    </dgm:pt>
    <dgm:pt modelId="{951066E8-0D48-4396-8993-8C8A7D530529}" type="parTrans" cxnId="{51549378-55DA-46DE-A3F9-95EBE3950A6B}">
      <dgm:prSet/>
      <dgm:spPr/>
      <dgm:t>
        <a:bodyPr/>
        <a:lstStyle/>
        <a:p>
          <a:endParaRPr lang="ru-RU"/>
        </a:p>
      </dgm:t>
    </dgm:pt>
    <dgm:pt modelId="{706BCD8D-1926-47A1-B500-14360B649C8E}" type="sibTrans" cxnId="{51549378-55DA-46DE-A3F9-95EBE3950A6B}">
      <dgm:prSet/>
      <dgm:spPr/>
      <dgm:t>
        <a:bodyPr/>
        <a:lstStyle/>
        <a:p>
          <a:endParaRPr lang="ru-RU"/>
        </a:p>
      </dgm:t>
    </dgm:pt>
    <dgm:pt modelId="{C400393B-592A-444F-A76A-E5E50159021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можно в считать участниками конфликта, тех, которые пытаются не просто разобраться в причинах и обстоятельствах происходящего, </a:t>
          </a:r>
          <a:br>
            <a:rPr lang="ru-RU" sz="1600" dirty="0" smtClean="0"/>
          </a:br>
          <a:r>
            <a:rPr lang="ru-RU" sz="1600" dirty="0" smtClean="0"/>
            <a:t>но предотвратить, остановить, разрешить конфликт</a:t>
          </a:r>
          <a:r>
            <a:rPr lang="ru-RU" sz="1500" dirty="0" smtClean="0"/>
            <a:t>.</a:t>
          </a:r>
        </a:p>
        <a:p>
          <a:pPr marL="57150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/>
        </a:p>
      </dgm:t>
    </dgm:pt>
    <dgm:pt modelId="{F896B444-E030-41E3-8F0F-974A0D28D668}" type="parTrans" cxnId="{3D4CD65E-9F7B-46D4-8F26-DDB01E88E461}">
      <dgm:prSet/>
      <dgm:spPr/>
      <dgm:t>
        <a:bodyPr/>
        <a:lstStyle/>
        <a:p>
          <a:endParaRPr lang="ru-RU"/>
        </a:p>
      </dgm:t>
    </dgm:pt>
    <dgm:pt modelId="{523AD16D-57BB-467E-85EC-4A69E00F7D28}" type="sibTrans" cxnId="{3D4CD65E-9F7B-46D4-8F26-DDB01E88E461}">
      <dgm:prSet/>
      <dgm:spPr/>
      <dgm:t>
        <a:bodyPr/>
        <a:lstStyle/>
        <a:p>
          <a:endParaRPr lang="ru-RU"/>
        </a:p>
      </dgm:t>
    </dgm:pt>
    <dgm:pt modelId="{C97DEDAF-F915-41A6-AAA7-8F0EA6B79AE5}" type="pres">
      <dgm:prSet presAssocID="{3FACE6F2-DFF4-42D7-BDCD-309FC9C185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041F26-B920-42B4-B829-175B24E92F36}" type="pres">
      <dgm:prSet presAssocID="{8D199F91-215C-4C19-986E-F1B74DEA4198}" presName="composite" presStyleCnt="0"/>
      <dgm:spPr/>
    </dgm:pt>
    <dgm:pt modelId="{F00DE0CB-710C-4BC7-BF56-1CBA83774B6A}" type="pres">
      <dgm:prSet presAssocID="{8D199F91-215C-4C19-986E-F1B74DEA4198}" presName="parTx" presStyleLbl="alignNode1" presStyleIdx="0" presStyleCnt="4" custScaleX="132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4AB6E-0FDC-44DC-B0D5-833D86FA2DF3}" type="pres">
      <dgm:prSet presAssocID="{8D199F91-215C-4C19-986E-F1B74DEA4198}" presName="desTx" presStyleLbl="alignAccFollowNode1" presStyleIdx="0" presStyleCnt="4" custScaleX="131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3C3D7-5594-4D93-8702-251EB0073412}" type="pres">
      <dgm:prSet presAssocID="{A26BF6E9-9F1E-4ACC-A4DC-4F905A1AEF13}" presName="space" presStyleCnt="0"/>
      <dgm:spPr/>
    </dgm:pt>
    <dgm:pt modelId="{9EAA0354-13CB-4521-AC2B-D959267D2BAF}" type="pres">
      <dgm:prSet presAssocID="{351B84DB-DDE8-445C-B6C7-C02F27CC3DE7}" presName="composite" presStyleCnt="0"/>
      <dgm:spPr/>
    </dgm:pt>
    <dgm:pt modelId="{F5D85DA5-A37B-42D5-B8AC-C5A140EB9ACA}" type="pres">
      <dgm:prSet presAssocID="{351B84DB-DDE8-445C-B6C7-C02F27CC3DE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E22F4-6678-49D4-B405-1FCD1555DCB9}" type="pres">
      <dgm:prSet presAssocID="{351B84DB-DDE8-445C-B6C7-C02F27CC3DE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8E83B-B705-441C-99D7-BA523C3B961E}" type="pres">
      <dgm:prSet presAssocID="{E32ACE38-7ED2-4E7D-AA09-072B0EC58FD0}" presName="space" presStyleCnt="0"/>
      <dgm:spPr/>
    </dgm:pt>
    <dgm:pt modelId="{653457A1-527F-4269-ABEF-778BE6F06500}" type="pres">
      <dgm:prSet presAssocID="{EC13FB74-F079-444B-8289-C1B34E5B4E15}" presName="composite" presStyleCnt="0"/>
      <dgm:spPr/>
    </dgm:pt>
    <dgm:pt modelId="{93AE3D81-30C8-445B-8B07-F4BD71ABE348}" type="pres">
      <dgm:prSet presAssocID="{EC13FB74-F079-444B-8289-C1B34E5B4E1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F5094-EB12-4689-9FF5-DEB9D64210D5}" type="pres">
      <dgm:prSet presAssocID="{EC13FB74-F079-444B-8289-C1B34E5B4E1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153CD-3714-42D2-B77C-77769B38FC5E}" type="pres">
      <dgm:prSet presAssocID="{B272A4B2-3BBB-4E8C-9597-3CF4F515D55C}" presName="space" presStyleCnt="0"/>
      <dgm:spPr/>
    </dgm:pt>
    <dgm:pt modelId="{AEFA019D-AF9B-48C4-97AE-435E6116296D}" type="pres">
      <dgm:prSet presAssocID="{0FCD8F4A-93DF-4CEE-BE1C-C379D9313E2C}" presName="composite" presStyleCnt="0"/>
      <dgm:spPr/>
    </dgm:pt>
    <dgm:pt modelId="{9ED40169-86FE-4BC4-BC6C-F29F44BDF3FB}" type="pres">
      <dgm:prSet presAssocID="{0FCD8F4A-93DF-4CEE-BE1C-C379D9313E2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7BCD9-8D5A-4D3F-A38A-4AEC8FC2DC5C}" type="pres">
      <dgm:prSet presAssocID="{0FCD8F4A-93DF-4CEE-BE1C-C379D9313E2C}" presName="desTx" presStyleLbl="alignAccFollowNode1" presStyleIdx="3" presStyleCnt="4" custLinFactNeighborX="5492" custLinFactNeighborY="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121E5-B387-4F42-9C7D-A9CAD4E21979}" type="presOf" srcId="{ECE0E291-C23F-4A2C-808D-E8CE077E3D67}" destId="{7D0F5094-EB12-4689-9FF5-DEB9D64210D5}" srcOrd="0" destOrd="0" presId="urn:microsoft.com/office/officeart/2005/8/layout/hList1"/>
    <dgm:cxn modelId="{5584D46C-6271-4B52-BF73-9647015CBD12}" type="presOf" srcId="{D9ED2EC2-91FB-4C63-BF61-B062CCE37287}" destId="{EE3E22F4-6678-49D4-B405-1FCD1555DCB9}" srcOrd="0" destOrd="0" presId="urn:microsoft.com/office/officeart/2005/8/layout/hList1"/>
    <dgm:cxn modelId="{D48CBCBB-68FA-4294-9717-E15B533F7DD9}" type="presOf" srcId="{0FCD8F4A-93DF-4CEE-BE1C-C379D9313E2C}" destId="{9ED40169-86FE-4BC4-BC6C-F29F44BDF3FB}" srcOrd="0" destOrd="0" presId="urn:microsoft.com/office/officeart/2005/8/layout/hList1"/>
    <dgm:cxn modelId="{5C8AB1CC-90CA-46D8-AEE9-036A81D82218}" srcId="{3FACE6F2-DFF4-42D7-BDCD-309FC9C18506}" destId="{EC13FB74-F079-444B-8289-C1B34E5B4E15}" srcOrd="2" destOrd="0" parTransId="{24AB3309-FE0E-40A8-9FB9-FDDF624B22CA}" sibTransId="{B272A4B2-3BBB-4E8C-9597-3CF4F515D55C}"/>
    <dgm:cxn modelId="{6A47469C-5E56-4281-A09C-46B0FF2A0CEB}" type="presOf" srcId="{351B84DB-DDE8-445C-B6C7-C02F27CC3DE7}" destId="{F5D85DA5-A37B-42D5-B8AC-C5A140EB9ACA}" srcOrd="0" destOrd="0" presId="urn:microsoft.com/office/officeart/2005/8/layout/hList1"/>
    <dgm:cxn modelId="{05166CB3-7C3E-44FB-B746-3ED670B681C9}" type="presOf" srcId="{EC13FB74-F079-444B-8289-C1B34E5B4E15}" destId="{93AE3D81-30C8-445B-8B07-F4BD71ABE348}" srcOrd="0" destOrd="0" presId="urn:microsoft.com/office/officeart/2005/8/layout/hList1"/>
    <dgm:cxn modelId="{14E98DAA-9DAD-42CD-9E17-2ADF56F04074}" srcId="{3FACE6F2-DFF4-42D7-BDCD-309FC9C18506}" destId="{351B84DB-DDE8-445C-B6C7-C02F27CC3DE7}" srcOrd="1" destOrd="0" parTransId="{6EE19C61-FAF3-4BE8-9849-C2BCFBCF4701}" sibTransId="{E32ACE38-7ED2-4E7D-AA09-072B0EC58FD0}"/>
    <dgm:cxn modelId="{6F14731D-EF01-4D0A-8494-141CCADE7E9B}" type="presOf" srcId="{8D199F91-215C-4C19-986E-F1B74DEA4198}" destId="{F00DE0CB-710C-4BC7-BF56-1CBA83774B6A}" srcOrd="0" destOrd="0" presId="urn:microsoft.com/office/officeart/2005/8/layout/hList1"/>
    <dgm:cxn modelId="{1B221715-52CA-4A82-84FB-64CE2A48CBB1}" type="presOf" srcId="{3FACE6F2-DFF4-42D7-BDCD-309FC9C18506}" destId="{C97DEDAF-F915-41A6-AAA7-8F0EA6B79AE5}" srcOrd="0" destOrd="0" presId="urn:microsoft.com/office/officeart/2005/8/layout/hList1"/>
    <dgm:cxn modelId="{51549378-55DA-46DE-A3F9-95EBE3950A6B}" srcId="{EC13FB74-F079-444B-8289-C1B34E5B4E15}" destId="{ECE0E291-C23F-4A2C-808D-E8CE077E3D67}" srcOrd="0" destOrd="0" parTransId="{951066E8-0D48-4396-8993-8C8A7D530529}" sibTransId="{706BCD8D-1926-47A1-B500-14360B649C8E}"/>
    <dgm:cxn modelId="{A2068F29-B342-4F41-80F0-D892E625C4C2}" srcId="{8D199F91-215C-4C19-986E-F1B74DEA4198}" destId="{14210C99-C09E-4125-9BE6-B301AB9B43F9}" srcOrd="0" destOrd="0" parTransId="{82718C6D-A6F1-4A69-8075-635F55E05378}" sibTransId="{058881E4-6511-4D6B-A44C-16675F4A305D}"/>
    <dgm:cxn modelId="{C0313815-3415-41E6-B938-B27CCA0225A3}" srcId="{3FACE6F2-DFF4-42D7-BDCD-309FC9C18506}" destId="{8D199F91-215C-4C19-986E-F1B74DEA4198}" srcOrd="0" destOrd="0" parTransId="{24689A54-886D-4D88-A691-9669734C8007}" sibTransId="{A26BF6E9-9F1E-4ACC-A4DC-4F905A1AEF13}"/>
    <dgm:cxn modelId="{FB9B0663-C290-4572-90DC-B84FF02179A2}" type="presOf" srcId="{14210C99-C09E-4125-9BE6-B301AB9B43F9}" destId="{BFA4AB6E-0FDC-44DC-B0D5-833D86FA2DF3}" srcOrd="0" destOrd="0" presId="urn:microsoft.com/office/officeart/2005/8/layout/hList1"/>
    <dgm:cxn modelId="{2862CEF6-6153-44E2-A7AB-F5F522607B96}" srcId="{351B84DB-DDE8-445C-B6C7-C02F27CC3DE7}" destId="{D9ED2EC2-91FB-4C63-BF61-B062CCE37287}" srcOrd="0" destOrd="0" parTransId="{1725FF90-B09F-4210-A3CC-C5B0CC64DE16}" sibTransId="{64734361-3FC5-4A2A-9287-20666E6853B5}"/>
    <dgm:cxn modelId="{D18EB9B1-10F7-4A71-8A2A-CAC3FFD8D38A}" srcId="{3FACE6F2-DFF4-42D7-BDCD-309FC9C18506}" destId="{0FCD8F4A-93DF-4CEE-BE1C-C379D9313E2C}" srcOrd="3" destOrd="0" parTransId="{3B667331-C781-49D5-BA28-5E2BE782D750}" sibTransId="{8720613A-0236-4291-B8F6-0F5B2E47C6CD}"/>
    <dgm:cxn modelId="{545FE30D-FDDC-4AC9-B7BA-678CD1018517}" type="presOf" srcId="{C400393B-592A-444F-A76A-E5E501590218}" destId="{E5E7BCD9-8D5A-4D3F-A38A-4AEC8FC2DC5C}" srcOrd="0" destOrd="0" presId="urn:microsoft.com/office/officeart/2005/8/layout/hList1"/>
    <dgm:cxn modelId="{3D4CD65E-9F7B-46D4-8F26-DDB01E88E461}" srcId="{0FCD8F4A-93DF-4CEE-BE1C-C379D9313E2C}" destId="{C400393B-592A-444F-A76A-E5E501590218}" srcOrd="0" destOrd="0" parTransId="{F896B444-E030-41E3-8F0F-974A0D28D668}" sibTransId="{523AD16D-57BB-467E-85EC-4A69E00F7D28}"/>
    <dgm:cxn modelId="{9B974CAB-B084-4723-86F7-DA0C73E7F8D4}" type="presParOf" srcId="{C97DEDAF-F915-41A6-AAA7-8F0EA6B79AE5}" destId="{7B041F26-B920-42B4-B829-175B24E92F36}" srcOrd="0" destOrd="0" presId="urn:microsoft.com/office/officeart/2005/8/layout/hList1"/>
    <dgm:cxn modelId="{6D05EAAD-E662-41BB-B090-E7634BF792DA}" type="presParOf" srcId="{7B041F26-B920-42B4-B829-175B24E92F36}" destId="{F00DE0CB-710C-4BC7-BF56-1CBA83774B6A}" srcOrd="0" destOrd="0" presId="urn:microsoft.com/office/officeart/2005/8/layout/hList1"/>
    <dgm:cxn modelId="{A3A874DF-4963-4094-A9B5-923A55AEAA75}" type="presParOf" srcId="{7B041F26-B920-42B4-B829-175B24E92F36}" destId="{BFA4AB6E-0FDC-44DC-B0D5-833D86FA2DF3}" srcOrd="1" destOrd="0" presId="urn:microsoft.com/office/officeart/2005/8/layout/hList1"/>
    <dgm:cxn modelId="{BD84C675-7B3F-411F-9B06-F552B97590DB}" type="presParOf" srcId="{C97DEDAF-F915-41A6-AAA7-8F0EA6B79AE5}" destId="{B213C3D7-5594-4D93-8702-251EB0073412}" srcOrd="1" destOrd="0" presId="urn:microsoft.com/office/officeart/2005/8/layout/hList1"/>
    <dgm:cxn modelId="{01FB3910-9283-4360-9D69-6FB36AADBCC8}" type="presParOf" srcId="{C97DEDAF-F915-41A6-AAA7-8F0EA6B79AE5}" destId="{9EAA0354-13CB-4521-AC2B-D959267D2BAF}" srcOrd="2" destOrd="0" presId="urn:microsoft.com/office/officeart/2005/8/layout/hList1"/>
    <dgm:cxn modelId="{6D255DB6-D4BE-45B3-A17A-A7F251B8BD23}" type="presParOf" srcId="{9EAA0354-13CB-4521-AC2B-D959267D2BAF}" destId="{F5D85DA5-A37B-42D5-B8AC-C5A140EB9ACA}" srcOrd="0" destOrd="0" presId="urn:microsoft.com/office/officeart/2005/8/layout/hList1"/>
    <dgm:cxn modelId="{9A9577B9-9367-4F56-B29F-CD39C09AE563}" type="presParOf" srcId="{9EAA0354-13CB-4521-AC2B-D959267D2BAF}" destId="{EE3E22F4-6678-49D4-B405-1FCD1555DCB9}" srcOrd="1" destOrd="0" presId="urn:microsoft.com/office/officeart/2005/8/layout/hList1"/>
    <dgm:cxn modelId="{1E26469C-2CF2-4173-B811-2A92AEFDDE50}" type="presParOf" srcId="{C97DEDAF-F915-41A6-AAA7-8F0EA6B79AE5}" destId="{41A8E83B-B705-441C-99D7-BA523C3B961E}" srcOrd="3" destOrd="0" presId="urn:microsoft.com/office/officeart/2005/8/layout/hList1"/>
    <dgm:cxn modelId="{9C8A790B-AD82-4779-B9AD-E975599ED447}" type="presParOf" srcId="{C97DEDAF-F915-41A6-AAA7-8F0EA6B79AE5}" destId="{653457A1-527F-4269-ABEF-778BE6F06500}" srcOrd="4" destOrd="0" presId="urn:microsoft.com/office/officeart/2005/8/layout/hList1"/>
    <dgm:cxn modelId="{D9C66759-4450-4959-ADF8-6D94FED96F46}" type="presParOf" srcId="{653457A1-527F-4269-ABEF-778BE6F06500}" destId="{93AE3D81-30C8-445B-8B07-F4BD71ABE348}" srcOrd="0" destOrd="0" presId="urn:microsoft.com/office/officeart/2005/8/layout/hList1"/>
    <dgm:cxn modelId="{8B8B7FF4-8CCD-4ECD-A44A-E143A80FCA1C}" type="presParOf" srcId="{653457A1-527F-4269-ABEF-778BE6F06500}" destId="{7D0F5094-EB12-4689-9FF5-DEB9D64210D5}" srcOrd="1" destOrd="0" presId="urn:microsoft.com/office/officeart/2005/8/layout/hList1"/>
    <dgm:cxn modelId="{E4BB0CD9-ABA3-4A39-BC55-072B0A6DAE49}" type="presParOf" srcId="{C97DEDAF-F915-41A6-AAA7-8F0EA6B79AE5}" destId="{0E7153CD-3714-42D2-B77C-77769B38FC5E}" srcOrd="5" destOrd="0" presId="urn:microsoft.com/office/officeart/2005/8/layout/hList1"/>
    <dgm:cxn modelId="{E45E1ADE-F930-4C2E-A39C-E3547C74AB6A}" type="presParOf" srcId="{C97DEDAF-F915-41A6-AAA7-8F0EA6B79AE5}" destId="{AEFA019D-AF9B-48C4-97AE-435E6116296D}" srcOrd="6" destOrd="0" presId="urn:microsoft.com/office/officeart/2005/8/layout/hList1"/>
    <dgm:cxn modelId="{7F92B2AB-F1D7-4408-8CF1-6E00FE7E7119}" type="presParOf" srcId="{AEFA019D-AF9B-48C4-97AE-435E6116296D}" destId="{9ED40169-86FE-4BC4-BC6C-F29F44BDF3FB}" srcOrd="0" destOrd="0" presId="urn:microsoft.com/office/officeart/2005/8/layout/hList1"/>
    <dgm:cxn modelId="{D8B6C7B8-A6E3-4F4B-BF2E-0AEFB62B9B14}" type="presParOf" srcId="{AEFA019D-AF9B-48C4-97AE-435E6116296D}" destId="{E5E7BCD9-8D5A-4D3F-A38A-4AEC8FC2DC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6CD8-1552-4CF1-9842-DFA1C2D8F572}">
      <dsp:nvSpPr>
        <dsp:cNvPr id="0" name=""/>
        <dsp:cNvSpPr/>
      </dsp:nvSpPr>
      <dsp:spPr>
        <a:xfrm>
          <a:off x="0" y="7689"/>
          <a:ext cx="8228057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Причины конфликта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80" y="47669"/>
        <a:ext cx="8148097" cy="739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DE0CB-710C-4BC7-BF56-1CBA83774B6A}">
      <dsp:nvSpPr>
        <dsp:cNvPr id="0" name=""/>
        <dsp:cNvSpPr/>
      </dsp:nvSpPr>
      <dsp:spPr>
        <a:xfrm>
          <a:off x="3279" y="633773"/>
          <a:ext cx="2851065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Организатор </a:t>
          </a:r>
          <a:endParaRPr lang="ru-RU" sz="2200" kern="1200" dirty="0"/>
        </a:p>
      </dsp:txBody>
      <dsp:txXfrm>
        <a:off x="3279" y="633773"/>
        <a:ext cx="2851065" cy="633600"/>
      </dsp:txXfrm>
    </dsp:sp>
    <dsp:sp modelId="{BFA4AB6E-0FDC-44DC-B0D5-833D86FA2DF3}">
      <dsp:nvSpPr>
        <dsp:cNvPr id="0" name=""/>
        <dsp:cNvSpPr/>
      </dsp:nvSpPr>
      <dsp:spPr>
        <a:xfrm>
          <a:off x="16789" y="1267373"/>
          <a:ext cx="2824045" cy="3200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лицо (группа), планирующее конфликт, намечающее его развитие, </a:t>
          </a:r>
          <a:r>
            <a:rPr lang="ru-RU" sz="1800" kern="1200" spc="-30" baseline="0" dirty="0" smtClean="0"/>
            <a:t>предусматривающее</a:t>
          </a:r>
          <a:r>
            <a:rPr lang="ru-RU" sz="1800" kern="1200" dirty="0" smtClean="0"/>
            <a:t> различные пути развития конфликта. Организатором может быть явная </a:t>
          </a:r>
          <a:r>
            <a:rPr lang="ru-RU" sz="1800" b="0" kern="1200" dirty="0" smtClean="0"/>
            <a:t>или «теневая» </a:t>
          </a:r>
          <a:r>
            <a:rPr lang="ru-RU" sz="1800" kern="1200" dirty="0" smtClean="0"/>
            <a:t>фигура</a:t>
          </a:r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16789" y="1267373"/>
        <a:ext cx="2824045" cy="3200670"/>
      </dsp:txXfrm>
    </dsp:sp>
    <dsp:sp modelId="{F5D85DA5-A37B-42D5-B8AC-C5A140EB9ACA}">
      <dsp:nvSpPr>
        <dsp:cNvPr id="0" name=""/>
        <dsp:cNvSpPr/>
      </dsp:nvSpPr>
      <dsp:spPr>
        <a:xfrm>
          <a:off x="3156001" y="633773"/>
          <a:ext cx="215469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Подстрекатель</a:t>
          </a:r>
          <a:endParaRPr lang="ru-RU" sz="2200" kern="1200" dirty="0"/>
        </a:p>
      </dsp:txBody>
      <dsp:txXfrm>
        <a:off x="3156001" y="633773"/>
        <a:ext cx="2154691" cy="633600"/>
      </dsp:txXfrm>
    </dsp:sp>
    <dsp:sp modelId="{EE3E22F4-6678-49D4-B405-1FCD1555DCB9}">
      <dsp:nvSpPr>
        <dsp:cNvPr id="0" name=""/>
        <dsp:cNvSpPr/>
      </dsp:nvSpPr>
      <dsp:spPr>
        <a:xfrm>
          <a:off x="3156001" y="1267373"/>
          <a:ext cx="2154691" cy="3200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лицо, организация или государство, подталкивающее другого участника к конфликту</a:t>
          </a:r>
          <a:endParaRPr lang="ru-RU" sz="2000" kern="1200" dirty="0"/>
        </a:p>
      </dsp:txBody>
      <dsp:txXfrm>
        <a:off x="3156001" y="1267373"/>
        <a:ext cx="2154691" cy="3200670"/>
      </dsp:txXfrm>
    </dsp:sp>
    <dsp:sp modelId="{93AE3D81-30C8-445B-8B07-F4BD71ABE348}">
      <dsp:nvSpPr>
        <dsp:cNvPr id="0" name=""/>
        <dsp:cNvSpPr/>
      </dsp:nvSpPr>
      <dsp:spPr>
        <a:xfrm>
          <a:off x="5612349" y="633773"/>
          <a:ext cx="215469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Пособник</a:t>
          </a: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5612349" y="633773"/>
        <a:ext cx="2154691" cy="633600"/>
      </dsp:txXfrm>
    </dsp:sp>
    <dsp:sp modelId="{7D0F5094-EB12-4689-9FF5-DEB9D64210D5}">
      <dsp:nvSpPr>
        <dsp:cNvPr id="0" name=""/>
        <dsp:cNvSpPr/>
      </dsp:nvSpPr>
      <dsp:spPr>
        <a:xfrm>
          <a:off x="5612349" y="1267373"/>
          <a:ext cx="2154691" cy="3200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лицо, содействующее конфликту советами, технической помощью и другими способами</a:t>
          </a:r>
          <a:endParaRPr lang="ru-RU" sz="2000" kern="1200" dirty="0"/>
        </a:p>
      </dsp:txBody>
      <dsp:txXfrm>
        <a:off x="5612349" y="1267373"/>
        <a:ext cx="2154691" cy="3200670"/>
      </dsp:txXfrm>
    </dsp:sp>
    <dsp:sp modelId="{9ED40169-86FE-4BC4-BC6C-F29F44BDF3FB}">
      <dsp:nvSpPr>
        <dsp:cNvPr id="0" name=""/>
        <dsp:cNvSpPr/>
      </dsp:nvSpPr>
      <dsp:spPr>
        <a:xfrm>
          <a:off x="8068697" y="633773"/>
          <a:ext cx="215469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Посредник</a:t>
          </a:r>
          <a:endParaRPr lang="ru-RU" sz="2200" kern="1200" dirty="0"/>
        </a:p>
      </dsp:txBody>
      <dsp:txXfrm>
        <a:off x="8068697" y="633773"/>
        <a:ext cx="2154691" cy="633600"/>
      </dsp:txXfrm>
    </dsp:sp>
    <dsp:sp modelId="{E5E7BCD9-8D5A-4D3F-A38A-4AEC8FC2DC5C}">
      <dsp:nvSpPr>
        <dsp:cNvPr id="0" name=""/>
        <dsp:cNvSpPr/>
      </dsp:nvSpPr>
      <dsp:spPr>
        <a:xfrm>
          <a:off x="8071976" y="1280496"/>
          <a:ext cx="2154691" cy="3200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можно в считать участниками конфликта, тех, которые пытаются не просто разобраться в причинах и обстоятельствах происходящего, </a:t>
          </a:r>
          <a:br>
            <a:rPr lang="ru-RU" sz="1600" kern="1200" dirty="0" smtClean="0"/>
          </a:br>
          <a:r>
            <a:rPr lang="ru-RU" sz="1600" kern="1200" dirty="0" smtClean="0"/>
            <a:t>но предотвратить, остановить, разрешить конфликт</a:t>
          </a:r>
          <a:r>
            <a:rPr lang="ru-RU" sz="1500" kern="1200" dirty="0" smtClean="0"/>
            <a:t>.</a:t>
          </a:r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8071976" y="1280496"/>
        <a:ext cx="2154691" cy="3200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1DED-0905-469B-A4C0-3ABC4BA43847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FDB-25E5-4CB7-8F93-0E4E92D5BD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86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1DED-0905-469B-A4C0-3ABC4BA43847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FDB-25E5-4CB7-8F93-0E4E92D5BD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39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1DED-0905-469B-A4C0-3ABC4BA43847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FDB-25E5-4CB7-8F93-0E4E92D5BD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93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1DED-0905-469B-A4C0-3ABC4BA43847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FDB-25E5-4CB7-8F93-0E4E92D5BD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54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1DED-0905-469B-A4C0-3ABC4BA43847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FDB-25E5-4CB7-8F93-0E4E92D5BD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84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1DED-0905-469B-A4C0-3ABC4BA43847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FDB-25E5-4CB7-8F93-0E4E92D5BD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04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1DED-0905-469B-A4C0-3ABC4BA43847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FDB-25E5-4CB7-8F93-0E4E92D5BD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90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1DED-0905-469B-A4C0-3ABC4BA43847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FDB-25E5-4CB7-8F93-0E4E92D5BD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81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1DED-0905-469B-A4C0-3ABC4BA43847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FDB-25E5-4CB7-8F93-0E4E92D5BD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85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1DED-0905-469B-A4C0-3ABC4BA43847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FDB-25E5-4CB7-8F93-0E4E92D5BD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0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1DED-0905-469B-A4C0-3ABC4BA43847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AFDB-25E5-4CB7-8F93-0E4E92D5BD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15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1DED-0905-469B-A4C0-3ABC4BA43847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9AFDB-25E5-4CB7-8F93-0E4E92D5BD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5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22363"/>
            <a:ext cx="120048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chemeClr val="bg1"/>
                </a:solidFill>
                <a:latin typeface="LayertNoise" panose="02000506090000020004" pitchFamily="50" charset="0"/>
                <a:cs typeface="Times New Roman" panose="02020603050405020304" pitchFamily="18" charset="0"/>
              </a:rPr>
              <a:t>DanCe</a:t>
            </a:r>
            <a:r>
              <a:rPr lang="en-US" sz="13800" b="1" dirty="0" smtClean="0">
                <a:solidFill>
                  <a:schemeClr val="bg1"/>
                </a:solidFill>
                <a:latin typeface="LayertNoise" panose="02000506090000020004" pitchFamily="50" charset="0"/>
                <a:cs typeface="Times New Roman" panose="02020603050405020304" pitchFamily="18" charset="0"/>
              </a:rPr>
              <a:t> Team</a:t>
            </a:r>
            <a:endParaRPr lang="ru-RU" sz="13800" dirty="0">
              <a:solidFill>
                <a:schemeClr val="bg1"/>
              </a:solidFill>
              <a:latin typeface="LayertNoise" panose="02000506090000020004" pitchFamily="50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3" y="3247804"/>
            <a:ext cx="10518164" cy="32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3" t="24823" r="15031" b="17439"/>
          <a:stretch/>
        </p:blipFill>
        <p:spPr bwMode="auto">
          <a:xfrm>
            <a:off x="1189024" y="944355"/>
            <a:ext cx="9813950" cy="5371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0124" y="421135"/>
            <a:ext cx="10191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модель конфликта на базе школы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37160"/>
            <a:ext cx="12191998" cy="7116676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447144" y="25897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общения (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Э.Холп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229325"/>
              </p:ext>
            </p:extLst>
          </p:nvPr>
        </p:nvGraphicFramePr>
        <p:xfrm>
          <a:off x="740227" y="1285859"/>
          <a:ext cx="10711543" cy="4705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Calibri"/>
                          <a:ea typeface="Calibri"/>
                          <a:cs typeface="Times New Roman"/>
                        </a:rPr>
                        <a:t>Зона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Размер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Соответствие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Назначение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Georgia"/>
                          <a:ea typeface="Calibri"/>
                          <a:cs typeface="Times New Roman"/>
                        </a:rPr>
                        <a:t>Интимная зона/граница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15-50 см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Расстояние в размер тела еще одного человека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Зона абсолютного доверия, личного знакомства, близости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rgbClr val="1A1A1A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Предзона</a:t>
                      </a: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Georgia"/>
                          <a:ea typeface="Calibri"/>
                          <a:cs typeface="Times New Roman"/>
                        </a:rPr>
                        <a:t>  физическая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15 см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Сомкнутые два тела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Зона физиологического, интимного контакта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Georgia"/>
                          <a:ea typeface="Calibri"/>
                          <a:cs typeface="Times New Roman"/>
                        </a:rPr>
                        <a:t>Личностная или персональная зона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50см -1,2 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Размер двух рук при рукопожатии: от согнутых до вытянутых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Зона общения с конкретным собеседником или группой 2-3 чел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Georgia"/>
                          <a:ea typeface="Calibri"/>
                          <a:cs typeface="Times New Roman"/>
                        </a:rPr>
                        <a:t>Социальная зона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1,2 м- 3,6 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Включает личные зоны нескольких людей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Зона общения с посторонними людьми в небольшом зале, знакомство в группе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4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1A1A1A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Публичная зона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Более 3,6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Включает социальные зоны группы людей и/или единое поле взаимодействия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Зона общения с аудиторией в большом зале, в открытом пространстве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0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21516"/>
            <a:ext cx="12191998" cy="697951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72644433"/>
              </p:ext>
            </p:extLst>
          </p:nvPr>
        </p:nvGraphicFramePr>
        <p:xfrm>
          <a:off x="1981970" y="579354"/>
          <a:ext cx="8228057" cy="834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616797" y="1999899"/>
            <a:ext cx="8958402" cy="306558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явления, события, факты, ситуации, которые предшествуют конфликту и, при определенных условиях деятельности субъектов социального взаимодействия, вызывают его.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1090">
            <a:off x="9348928" y="4123302"/>
            <a:ext cx="2452542" cy="188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99430" y="519671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конфликта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197599"/>
              </p:ext>
            </p:extLst>
          </p:nvPr>
        </p:nvGraphicFramePr>
        <p:xfrm>
          <a:off x="982665" y="1248228"/>
          <a:ext cx="10226668" cy="510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14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5" r="7987" b="1"/>
          <a:stretch/>
        </p:blipFill>
        <p:spPr bwMode="auto">
          <a:xfrm>
            <a:off x="1105610" y="704394"/>
            <a:ext cx="9910734" cy="521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6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632198" y="394534"/>
            <a:ext cx="5290457" cy="1143000"/>
          </a:xfrm>
        </p:spPr>
        <p:txBody>
          <a:bodyPr>
            <a:normAutofit/>
          </a:bodyPr>
          <a:lstStyle/>
          <a:p>
            <a:pPr lvl="0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Шесть типов конфликтов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(H. </a:t>
            </a:r>
            <a:r>
              <a:rPr lang="ru-RU" alt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Bisno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299820"/>
              </p:ext>
            </p:extLst>
          </p:nvPr>
        </p:nvGraphicFramePr>
        <p:xfrm>
          <a:off x="1451425" y="1089364"/>
          <a:ext cx="9652002" cy="5035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76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275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275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Тип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275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38100" marR="38100" algn="ctr">
                        <a:lnSpc>
                          <a:spcPts val="1275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Определяющие </a:t>
                      </a:r>
                      <a:r>
                        <a:rPr lang="ru-RU" sz="2000" dirty="0">
                          <a:effectLst/>
                        </a:rPr>
                        <a:t>характеристики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66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</a:rPr>
                        <a:t>Конфликты </a:t>
                      </a:r>
                      <a:r>
                        <a:rPr lang="ru-RU" sz="2000" dirty="0" smtClean="0">
                          <a:effectLst/>
                        </a:rPr>
                        <a:t>интересов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Характеризуются действительным переплетением интересов или обязательств.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49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</a:rPr>
                        <a:t>Вынужденные конфликты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Намеренно создаваемые конфликты для достижения иных, чем провозглашенные, целей.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73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Ложно </a:t>
                      </a:r>
                      <a:r>
                        <a:rPr lang="ru-RU" sz="2000" dirty="0">
                          <a:effectLst/>
                        </a:rPr>
                        <a:t>соотнесенные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Запутанные несоответствием характеристик поведения участников, содержания и причин.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51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</a:rPr>
                        <a:t>Иллюзорные конфликты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Основанные на неправильном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восприятии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непонимании.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6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</a:rPr>
                        <a:t>Замещенные конфликты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них антагонизм направлен на личность или соображения, отличные от действительно обиженных участников или реальных тем.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72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</a:rPr>
                        <a:t>Экспрессивные конфликты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Характеризуются желанием выразить враждебность, антагонизм.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90713" y="2486497"/>
            <a:ext cx="24077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94" y="3216718"/>
            <a:ext cx="4153700" cy="3103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6" t="35675" r="1838" b="44353"/>
          <a:stretch/>
        </p:blipFill>
        <p:spPr>
          <a:xfrm>
            <a:off x="283937" y="596613"/>
            <a:ext cx="9672864" cy="1226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6" t="35675" r="1838" b="44353"/>
          <a:stretch/>
        </p:blipFill>
        <p:spPr>
          <a:xfrm>
            <a:off x="340102" y="2229323"/>
            <a:ext cx="8745841" cy="1125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594">
            <a:off x="8606821" y="997062"/>
            <a:ext cx="3685047" cy="28313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80491" y="836710"/>
            <a:ext cx="868602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Конфликтологическая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устойчивость</a:t>
            </a: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устойчивость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2513" y="742967"/>
            <a:ext cx="1114697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7938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Конфликты между учителем и учеником 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Конфликты между учителем и группой детей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Конфликты между учителем и родителем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Конфликты между детьми 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Конфликты в педагогическом коллективе 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Внутрисемейные конфликты </a:t>
            </a:r>
          </a:p>
          <a:p>
            <a:pPr marL="449262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Внутриличностные конфликты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pp.userapi.com/c850620/v850620385/e3e31/dIwQR4dZeW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25" y="3219450"/>
            <a:ext cx="4072725" cy="27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416" y="1011894"/>
            <a:ext cx="8478327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</a:rPr>
              <a:t>Ученик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ожидает, что </a:t>
            </a:r>
            <a:r>
              <a:rPr lang="ru-RU" dirty="0" smtClean="0">
                <a:solidFill>
                  <a:schemeClr val="bg1"/>
                </a:solidFill>
              </a:rPr>
              <a:t>учитель </a:t>
            </a:r>
            <a:r>
              <a:rPr lang="ru-RU" dirty="0">
                <a:solidFill>
                  <a:schemeClr val="bg1"/>
                </a:solidFill>
              </a:rPr>
              <a:t>будет:</a:t>
            </a:r>
          </a:p>
          <a:p>
            <a:r>
              <a:rPr lang="ru-RU" dirty="0">
                <a:solidFill>
                  <a:schemeClr val="bg1"/>
                </a:solidFill>
              </a:rPr>
              <a:t> - уважительно относиться к нему;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адекватно </a:t>
            </a:r>
            <a:r>
              <a:rPr lang="ru-RU" dirty="0">
                <a:solidFill>
                  <a:schemeClr val="bg1"/>
                </a:solidFill>
              </a:rPr>
              <a:t>оценивать знания ученика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предлагать современный </a:t>
            </a:r>
            <a:r>
              <a:rPr lang="ru-RU" dirty="0" smtClean="0">
                <a:solidFill>
                  <a:schemeClr val="bg1"/>
                </a:solidFill>
              </a:rPr>
              <a:t>материал в интересной форме;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- применять эффективные методы преподавания;</a:t>
            </a:r>
          </a:p>
          <a:p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……………………………………………………………???;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-……………………………………………………………????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</a:rPr>
              <a:t>Учитель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ожидает, что </a:t>
            </a:r>
            <a:r>
              <a:rPr lang="ru-RU" dirty="0" smtClean="0">
                <a:solidFill>
                  <a:schemeClr val="bg1"/>
                </a:solidFill>
              </a:rPr>
              <a:t>ученик </a:t>
            </a:r>
            <a:r>
              <a:rPr lang="ru-RU" dirty="0">
                <a:solidFill>
                  <a:schemeClr val="bg1"/>
                </a:solidFill>
              </a:rPr>
              <a:t>будет:</a:t>
            </a:r>
          </a:p>
          <a:p>
            <a:r>
              <a:rPr lang="ru-RU" dirty="0">
                <a:solidFill>
                  <a:schemeClr val="bg1"/>
                </a:solidFill>
              </a:rPr>
              <a:t> - относиться к нему с уважением;</a:t>
            </a:r>
          </a:p>
          <a:p>
            <a:r>
              <a:rPr lang="ru-RU" dirty="0">
                <a:solidFill>
                  <a:schemeClr val="bg1"/>
                </a:solidFill>
              </a:rPr>
              <a:t> - регулярно посещать занятия;</a:t>
            </a:r>
          </a:p>
          <a:p>
            <a:r>
              <a:rPr lang="ru-RU" dirty="0">
                <a:solidFill>
                  <a:schemeClr val="bg1"/>
                </a:solidFill>
              </a:rPr>
              <a:t> - готовиться к занятиям;</a:t>
            </a:r>
          </a:p>
          <a:p>
            <a:r>
              <a:rPr lang="ru-RU" dirty="0">
                <a:solidFill>
                  <a:schemeClr val="bg1"/>
                </a:solidFill>
              </a:rPr>
              <a:t> - активно работать во время урока.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pp.userapi.com/c846321/v846321245/1c8ba9/h14HWyndK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63" y="3388158"/>
            <a:ext cx="4498975" cy="25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15919"/>
              </p:ext>
            </p:extLst>
          </p:nvPr>
        </p:nvGraphicFramePr>
        <p:xfrm>
          <a:off x="1083420" y="1301300"/>
          <a:ext cx="10025158" cy="4371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Причины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1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Недостаток педагогического опыта, нехватку личных педагогических знаний, недостаточное владение методикой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12%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Нехватка языковых знаний и навыков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2%.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3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Личные качества учителя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6 %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87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4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Недостатки в методике работы учителя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11 %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0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5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Внутренние проблемы в коллективе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2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6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Индивидуально-личностные особенности ученика, его вина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7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7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Вина родителей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9 %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83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8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Комплекс причин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 </a:t>
                      </a:r>
                      <a:r>
                        <a:rPr lang="ru-RU" sz="2400" dirty="0" smtClean="0">
                          <a:effectLst/>
                        </a:rPr>
                        <a:t>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0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77984"/>
            <a:ext cx="12004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предотвращения конфликтных ситуаций в классе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49" y="4112489"/>
            <a:ext cx="1557767" cy="1557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74" y="3136578"/>
            <a:ext cx="4079915" cy="32089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8510" y="4477130"/>
            <a:ext cx="83044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Афанасьева 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Анастасия Олеговна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директора по ВР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graphicFrame>
        <p:nvGraphicFramePr>
          <p:cNvPr id="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073495"/>
              </p:ext>
            </p:extLst>
          </p:nvPr>
        </p:nvGraphicFramePr>
        <p:xfrm>
          <a:off x="1721767" y="970958"/>
          <a:ext cx="8748464" cy="4908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4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конфликты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из-за недисциплинированности на уроке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конфликты из-за потери учебной мотивации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8 %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конфликты из-за неготовности к уроку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9 %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конфликты с отстающими учениками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7 %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конфликты с педагогически запущенными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6 %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конфликты с учениками с отклоняющимся поведением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12 %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4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конфликты с учениками, личные особенности которых требуют педагогической коррекции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7 %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конфликты с лидерами (неформальными)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4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81199" y="244565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0229" y="644927"/>
            <a:ext cx="107115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наиболее острый способ разрешения значимых противоречий, возникающих в процессе взаимодействия, заключающийся в противодействии субъектов конфликта и обычно сопровождающийся негативными эмоциями.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p.userapi.com/c850624/v850624385/e6ad2/fDooTboI5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13186" r="-541" b="11829"/>
          <a:stretch/>
        </p:blipFill>
        <p:spPr bwMode="auto">
          <a:xfrm>
            <a:off x="3027564" y="3199472"/>
            <a:ext cx="5884616" cy="299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7142" y="650465"/>
            <a:ext cx="103777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Дословный перевод слова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«рождающий конфликты». </a:t>
            </a:r>
          </a:p>
          <a:p>
            <a:endParaRPr lang="ru-RU" sz="3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Конфликтогеном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являться любой предмет, вещь, идея, взгляд, выявляющие различия, отношения, слова, действия (или бездействие).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1" y="1501300"/>
            <a:ext cx="10518164" cy="32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60057" y="5939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конфликтогенов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901845" y="1928339"/>
            <a:ext cx="87791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их можно отнести к пяти типам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превосходству;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агрессивности;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эгоизма;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правил;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неблагоприятное стечение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86" y="695909"/>
            <a:ext cx="3307441" cy="39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21516"/>
            <a:ext cx="12191998" cy="69795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2001" y="521309"/>
            <a:ext cx="10668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выражающие недоверие;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слова-оскорбления;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слова-угрозы;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слова-насмешки;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слова-сравнения;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слова-обвинения;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выражающие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отрицательное отношение;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слова-долженствования: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 обязаны», «ты должен» и др.;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выражающие категоричность;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— ссылки на отрицательные мнения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людей о человеке другие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0236" y="695481"/>
            <a:ext cx="44201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-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Слова-</a:t>
            </a:r>
            <a:r>
              <a:rPr lang="ru-RU" sz="3200" b="1" spc="-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конфликтогены</a:t>
            </a:r>
            <a:r>
              <a:rPr lang="ru-RU" sz="3200" b="1" spc="-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spc="-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деловом общении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7" t="44480" r="38361" b="16905"/>
          <a:stretch/>
        </p:blipFill>
        <p:spPr bwMode="auto">
          <a:xfrm>
            <a:off x="1250236" y="1946871"/>
            <a:ext cx="3535595" cy="301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5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81198" y="792357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Схема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возникновения случайных конфликтов</a:t>
            </a:r>
            <a:r>
              <a:rPr lang="ru-RU" alt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157425"/>
              </p:ext>
            </p:extLst>
          </p:nvPr>
        </p:nvGraphicFramePr>
        <p:xfrm>
          <a:off x="1811523" y="2829313"/>
          <a:ext cx="8568951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5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4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1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04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Первый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конфликтоген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Более сильный ответный </a:t>
                      </a:r>
                      <a:r>
                        <a:rPr lang="ru-RU" sz="2000" dirty="0" err="1">
                          <a:effectLst/>
                        </a:rPr>
                        <a:t>конфликтоген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Еще более сильный ответный </a:t>
                      </a:r>
                      <a:r>
                        <a:rPr lang="ru-RU" sz="2000" dirty="0" err="1">
                          <a:effectLst/>
                        </a:rPr>
                        <a:t>конфликтоген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Конфликт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5487" y="465651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88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6514" y="572002"/>
            <a:ext cx="106389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наблюдениям специалистов,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конфликтов возникает </a:t>
            </a:r>
            <a:r>
              <a:rPr lang="ru-RU" sz="3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желания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участников. 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следует запомнить два правила «бесконфликтного» взаимодействия: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употреблять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конфликтогены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отвечайте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конфликтогеном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p.userapi.com/c853420/v853420385/8adc/3qIqLGHJOC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1" b="24263"/>
          <a:stretch/>
        </p:blipFill>
        <p:spPr bwMode="auto">
          <a:xfrm>
            <a:off x="2180003" y="1828800"/>
            <a:ext cx="7876478" cy="20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1998" cy="6979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t="3654" r="26847" b="71159"/>
          <a:stretch/>
        </p:blipFill>
        <p:spPr>
          <a:xfrm>
            <a:off x="3143158" y="4239501"/>
            <a:ext cx="6030686" cy="1963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t="3654" r="26847" b="71159"/>
          <a:stretch/>
        </p:blipFill>
        <p:spPr>
          <a:xfrm>
            <a:off x="537029" y="2298399"/>
            <a:ext cx="5143146" cy="2356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t="3654" r="26847" b="71159"/>
          <a:stretch/>
        </p:blipFill>
        <p:spPr>
          <a:xfrm flipH="1">
            <a:off x="6443114" y="2298399"/>
            <a:ext cx="5091788" cy="238671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510971" y="1582057"/>
            <a:ext cx="1611086" cy="97173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680175" y="1573778"/>
            <a:ext cx="178288" cy="288210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71588" y="1582057"/>
            <a:ext cx="1902218" cy="88537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81199" y="638452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 снять свою агрессивность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16552" y="4711454"/>
            <a:ext cx="4885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Пассивный способ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состоит в том, чтобы «поплакать­ся» кому-то, пожаловаться, выговориться.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71588" y="2972425"/>
            <a:ext cx="4414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способы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основываются на двигательной активности.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8398" y="3141794"/>
            <a:ext cx="4885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эмоций: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порвать бумагу,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порисовать, антистресс-игры 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0361" y="547270"/>
            <a:ext cx="1493091" cy="20669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21" y="4711454"/>
            <a:ext cx="731104" cy="13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739</Words>
  <Application>Microsoft Office PowerPoint</Application>
  <PresentationFormat>Широкоэкранный</PresentationFormat>
  <Paragraphs>173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LayertNoise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конфликтогенов</vt:lpstr>
      <vt:lpstr>Презентация PowerPoint</vt:lpstr>
      <vt:lpstr>  Схема возникновения случайных конфликтов </vt:lpstr>
      <vt:lpstr>Презентация PowerPoint</vt:lpstr>
      <vt:lpstr>Три способа снять свою агрессивность</vt:lpstr>
      <vt:lpstr>Презентация PowerPoint</vt:lpstr>
      <vt:lpstr>Зоны общения (Э.Холп)</vt:lpstr>
      <vt:lpstr>Презентация PowerPoint</vt:lpstr>
      <vt:lpstr>Участники конфликта</vt:lpstr>
      <vt:lpstr>Презентация PowerPoint</vt:lpstr>
      <vt:lpstr>Шесть типов конфликтов (H. Bisno)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rinat07051987@gmail.com</cp:lastModifiedBy>
  <cp:revision>28</cp:revision>
  <dcterms:created xsi:type="dcterms:W3CDTF">2019-03-19T14:32:32Z</dcterms:created>
  <dcterms:modified xsi:type="dcterms:W3CDTF">2020-10-17T05:45:21Z</dcterms:modified>
</cp:coreProperties>
</file>